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7" r:id="rId2"/>
    <p:sldId id="256" r:id="rId3"/>
    <p:sldId id="333" r:id="rId4"/>
    <p:sldId id="334" r:id="rId5"/>
    <p:sldId id="335" r:id="rId6"/>
    <p:sldId id="336" r:id="rId7"/>
    <p:sldId id="337" r:id="rId8"/>
    <p:sldId id="313" r:id="rId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270" autoAdjust="0"/>
  </p:normalViewPr>
  <p:slideViewPr>
    <p:cSldViewPr snapToGrid="0">
      <p:cViewPr varScale="1">
        <p:scale>
          <a:sx n="64" d="100"/>
          <a:sy n="64" d="100"/>
        </p:scale>
        <p:origin x="954" y="6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EA9C1F-D636-4500-A922-517CC4FD2A53}" type="datetimeFigureOut">
              <a:rPr lang="zh-CN" altLang="en-US" smtClean="0"/>
              <a:t>2025/9/6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F44B6B-24AD-438F-88D5-D9EFEC08A656}" type="slidenum">
              <a:rPr lang="zh-CN" altLang="en-US" smtClean="0"/>
              <a:t>‹#›</a:t>
            </a:fld>
            <a:endParaRPr lang="zh-CN" altLang="en-US"/>
          </a:p>
        </p:txBody>
      </p:sp>
    </p:spTree>
    <p:extLst>
      <p:ext uri="{BB962C8B-B14F-4D97-AF65-F5344CB8AC3E}">
        <p14:creationId xmlns:p14="http://schemas.microsoft.com/office/powerpoint/2010/main" val="897846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7" y="0"/>
            <a:ext cx="12192000" cy="6858000"/>
          </a:xfrm>
          <a:prstGeom prst="rect">
            <a:avLst/>
          </a:prstGeom>
        </p:spPr>
      </p:pic>
      <p:cxnSp>
        <p:nvCxnSpPr>
          <p:cNvPr id="6" name="直接连接符 5"/>
          <p:cNvCxnSpPr>
            <a:cxnSpLocks/>
          </p:cNvCxnSpPr>
          <p:nvPr userDrawn="1"/>
        </p:nvCxnSpPr>
        <p:spPr>
          <a:xfrm>
            <a:off x="0" y="708148"/>
            <a:ext cx="121902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8" name="Picture 12" descr="中英文横排组合最终稿">
            <a:extLst>
              <a:ext uri="{FF2B5EF4-FFF2-40B4-BE49-F238E27FC236}">
                <a16:creationId xmlns:a16="http://schemas.microsoft.com/office/drawing/2014/main" id="{9BAB6A00-E7CB-4CBC-9318-38A5B7316B7D}"/>
              </a:ext>
            </a:extLst>
          </p:cNvPr>
          <p:cNvPicPr>
            <a:picLocks noChangeAspect="1" noChangeArrowheads="1"/>
          </p:cNvPicPr>
          <p:nvPr userDrawn="1"/>
        </p:nvPicPr>
        <p:blipFill>
          <a:blip r:embed="rId3">
            <a:clrChange>
              <a:clrFrom>
                <a:srgbClr val="FFFFFF"/>
              </a:clrFrom>
              <a:clrTo>
                <a:srgbClr val="FFFFFF">
                  <a:alpha val="0"/>
                </a:srgbClr>
              </a:clrTo>
            </a:clrChange>
          </a:blip>
          <a:srcRect/>
          <a:stretch>
            <a:fillRect/>
          </a:stretch>
        </p:blipFill>
        <p:spPr bwMode="auto">
          <a:xfrm>
            <a:off x="8382279" y="104504"/>
            <a:ext cx="3809721" cy="557522"/>
          </a:xfrm>
          <a:prstGeom prst="rect">
            <a:avLst/>
          </a:prstGeom>
          <a:noFill/>
          <a:ln w="9525">
            <a:noFill/>
            <a:miter lim="800000"/>
            <a:headEnd/>
            <a:tailEnd/>
          </a:ln>
        </p:spPr>
      </p:pic>
    </p:spTree>
    <p:extLst>
      <p:ext uri="{BB962C8B-B14F-4D97-AF65-F5344CB8AC3E}">
        <p14:creationId xmlns:p14="http://schemas.microsoft.com/office/powerpoint/2010/main" val="130013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A99AAE5-E6A5-4022-8D44-5AFA86B738F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1B6F2FE-25B9-4DE2-8F61-F11C566637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2508109E-B555-4E13-B68B-1229873B9B4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836FE041-9945-48C0-A51A-590BEDD417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69CCEC1-1C4B-4D90-A077-E07E2A4590E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1B71532B-4623-4FD8-8220-6DA05895261F}"/>
              </a:ext>
            </a:extLst>
          </p:cNvPr>
          <p:cNvSpPr>
            <a:spLocks noGrp="1"/>
          </p:cNvSpPr>
          <p:nvPr>
            <p:ph type="dt" sz="half" idx="10"/>
          </p:nvPr>
        </p:nvSpPr>
        <p:spPr/>
        <p:txBody>
          <a:bodyPr/>
          <a:lstStyle/>
          <a:p>
            <a:fld id="{1E05286F-21BB-4AB4-961F-35FA1AB38DE7}" type="datetimeFigureOut">
              <a:rPr lang="zh-CN" altLang="en-US" smtClean="0"/>
              <a:t>2025/9/6</a:t>
            </a:fld>
            <a:endParaRPr lang="zh-CN" altLang="en-US"/>
          </a:p>
        </p:txBody>
      </p:sp>
      <p:sp>
        <p:nvSpPr>
          <p:cNvPr id="8" name="页脚占位符 7">
            <a:extLst>
              <a:ext uri="{FF2B5EF4-FFF2-40B4-BE49-F238E27FC236}">
                <a16:creationId xmlns:a16="http://schemas.microsoft.com/office/drawing/2014/main" id="{D486B4E4-2041-4A8E-B990-2EFFC96EADA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91B9079D-AF7E-4213-847A-37F95DBBDBD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124163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B324C34-19C7-4E5C-88E6-142002EABB5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C00C25D7-88AD-4EA1-919E-C0F54C701C34}"/>
              </a:ext>
            </a:extLst>
          </p:cNvPr>
          <p:cNvSpPr>
            <a:spLocks noGrp="1"/>
          </p:cNvSpPr>
          <p:nvPr>
            <p:ph type="dt" sz="half" idx="10"/>
          </p:nvPr>
        </p:nvSpPr>
        <p:spPr/>
        <p:txBody>
          <a:bodyPr/>
          <a:lstStyle/>
          <a:p>
            <a:fld id="{1E05286F-21BB-4AB4-961F-35FA1AB38DE7}" type="datetimeFigureOut">
              <a:rPr lang="zh-CN" altLang="en-US" smtClean="0"/>
              <a:t>2025/9/6</a:t>
            </a:fld>
            <a:endParaRPr lang="zh-CN" altLang="en-US"/>
          </a:p>
        </p:txBody>
      </p:sp>
      <p:sp>
        <p:nvSpPr>
          <p:cNvPr id="4" name="页脚占位符 3">
            <a:extLst>
              <a:ext uri="{FF2B5EF4-FFF2-40B4-BE49-F238E27FC236}">
                <a16:creationId xmlns:a16="http://schemas.microsoft.com/office/drawing/2014/main" id="{74AD7D76-CFFD-4FA7-A390-1C857466E3A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0640613-BF81-4711-9303-BBA95DF9E3C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8481311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1E31C5DA-9312-4DCD-91D1-9D48895AD950}"/>
              </a:ext>
            </a:extLst>
          </p:cNvPr>
          <p:cNvSpPr>
            <a:spLocks noGrp="1"/>
          </p:cNvSpPr>
          <p:nvPr>
            <p:ph type="dt" sz="half" idx="10"/>
          </p:nvPr>
        </p:nvSpPr>
        <p:spPr/>
        <p:txBody>
          <a:bodyPr/>
          <a:lstStyle/>
          <a:p>
            <a:fld id="{1E05286F-21BB-4AB4-961F-35FA1AB38DE7}" type="datetimeFigureOut">
              <a:rPr lang="zh-CN" altLang="en-US" smtClean="0"/>
              <a:t>2025/9/6</a:t>
            </a:fld>
            <a:endParaRPr lang="zh-CN" altLang="en-US"/>
          </a:p>
        </p:txBody>
      </p:sp>
      <p:sp>
        <p:nvSpPr>
          <p:cNvPr id="3" name="页脚占位符 2">
            <a:extLst>
              <a:ext uri="{FF2B5EF4-FFF2-40B4-BE49-F238E27FC236}">
                <a16:creationId xmlns:a16="http://schemas.microsoft.com/office/drawing/2014/main" id="{E932081B-801D-4A6B-B536-FC0B7870676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71D59616-6655-4670-942F-3941B01B32A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959707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2399A06-EC86-48F4-A31A-8C98A08BD85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7F07A100-7387-4061-8955-2A747B80AD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193654D1-6835-4E87-84F5-876073FD3C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268E0F7-90DF-427F-BF66-49B64340FF9E}"/>
              </a:ext>
            </a:extLst>
          </p:cNvPr>
          <p:cNvSpPr>
            <a:spLocks noGrp="1"/>
          </p:cNvSpPr>
          <p:nvPr>
            <p:ph type="dt" sz="half" idx="10"/>
          </p:nvPr>
        </p:nvSpPr>
        <p:spPr/>
        <p:txBody>
          <a:bodyPr/>
          <a:lstStyle/>
          <a:p>
            <a:fld id="{1E05286F-21BB-4AB4-961F-35FA1AB38DE7}" type="datetimeFigureOut">
              <a:rPr lang="zh-CN" altLang="en-US" smtClean="0"/>
              <a:t>2025/9/6</a:t>
            </a:fld>
            <a:endParaRPr lang="zh-CN" altLang="en-US"/>
          </a:p>
        </p:txBody>
      </p:sp>
      <p:sp>
        <p:nvSpPr>
          <p:cNvPr id="6" name="页脚占位符 5">
            <a:extLst>
              <a:ext uri="{FF2B5EF4-FFF2-40B4-BE49-F238E27FC236}">
                <a16:creationId xmlns:a16="http://schemas.microsoft.com/office/drawing/2014/main" id="{0328896B-D48E-4A10-8D4C-9B75A7514F6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9ECB1C5-AF13-41BE-9169-5187E8976E1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7453124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1B785E-AF4C-4E79-AD05-573D73069B9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4D9DD350-7192-4F16-B599-0636206F88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772D8CA4-5F56-4588-92A1-D82520CCB7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96F2943-7F5C-45D4-AFE6-74282ADF124C}"/>
              </a:ext>
            </a:extLst>
          </p:cNvPr>
          <p:cNvSpPr>
            <a:spLocks noGrp="1"/>
          </p:cNvSpPr>
          <p:nvPr>
            <p:ph type="dt" sz="half" idx="10"/>
          </p:nvPr>
        </p:nvSpPr>
        <p:spPr/>
        <p:txBody>
          <a:bodyPr/>
          <a:lstStyle/>
          <a:p>
            <a:fld id="{1E05286F-21BB-4AB4-961F-35FA1AB38DE7}" type="datetimeFigureOut">
              <a:rPr lang="zh-CN" altLang="en-US" smtClean="0"/>
              <a:t>2025/9/6</a:t>
            </a:fld>
            <a:endParaRPr lang="zh-CN" altLang="en-US"/>
          </a:p>
        </p:txBody>
      </p:sp>
      <p:sp>
        <p:nvSpPr>
          <p:cNvPr id="6" name="页脚占位符 5">
            <a:extLst>
              <a:ext uri="{FF2B5EF4-FFF2-40B4-BE49-F238E27FC236}">
                <a16:creationId xmlns:a16="http://schemas.microsoft.com/office/drawing/2014/main" id="{EAD617E1-309C-4474-9CA9-4C5F7EA37AD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93E82C-88C9-42BC-AB4B-B3782007DCDC}"/>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7464018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16C414-4E38-4B7F-9986-97D3E1E1D3B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551BC05-4CEB-4E87-9D25-F3457F3334D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753B2C3-F59A-4D76-BE1E-94B48CFC4836}"/>
              </a:ext>
            </a:extLst>
          </p:cNvPr>
          <p:cNvSpPr>
            <a:spLocks noGrp="1"/>
          </p:cNvSpPr>
          <p:nvPr>
            <p:ph type="dt" sz="half" idx="10"/>
          </p:nvPr>
        </p:nvSpPr>
        <p:spPr/>
        <p:txBody>
          <a:bodyPr/>
          <a:lstStyle/>
          <a:p>
            <a:fld id="{1E05286F-21BB-4AB4-961F-35FA1AB38DE7}" type="datetimeFigureOut">
              <a:rPr lang="zh-CN" altLang="en-US" smtClean="0"/>
              <a:t>2025/9/6</a:t>
            </a:fld>
            <a:endParaRPr lang="zh-CN" altLang="en-US"/>
          </a:p>
        </p:txBody>
      </p:sp>
      <p:sp>
        <p:nvSpPr>
          <p:cNvPr id="5" name="页脚占位符 4">
            <a:extLst>
              <a:ext uri="{FF2B5EF4-FFF2-40B4-BE49-F238E27FC236}">
                <a16:creationId xmlns:a16="http://schemas.microsoft.com/office/drawing/2014/main" id="{93D0A476-E6C1-4023-9733-13F737C609C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B5D34A5-2EBC-4B41-8391-D8E21B2C40C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4226721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FDE6F04-CEE8-4A4F-A152-E2BF4AD924C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D20FB339-D911-4E27-8A11-740F4157B882}"/>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5422238-2DD2-4AE1-86FF-A1A229DB3CAC}"/>
              </a:ext>
            </a:extLst>
          </p:cNvPr>
          <p:cNvSpPr>
            <a:spLocks noGrp="1"/>
          </p:cNvSpPr>
          <p:nvPr>
            <p:ph type="dt" sz="half" idx="10"/>
          </p:nvPr>
        </p:nvSpPr>
        <p:spPr/>
        <p:txBody>
          <a:bodyPr/>
          <a:lstStyle/>
          <a:p>
            <a:fld id="{1E05286F-21BB-4AB4-961F-35FA1AB38DE7}" type="datetimeFigureOut">
              <a:rPr lang="zh-CN" altLang="en-US" smtClean="0"/>
              <a:t>2025/9/6</a:t>
            </a:fld>
            <a:endParaRPr lang="zh-CN" altLang="en-US"/>
          </a:p>
        </p:txBody>
      </p:sp>
      <p:sp>
        <p:nvSpPr>
          <p:cNvPr id="5" name="页脚占位符 4">
            <a:extLst>
              <a:ext uri="{FF2B5EF4-FFF2-40B4-BE49-F238E27FC236}">
                <a16:creationId xmlns:a16="http://schemas.microsoft.com/office/drawing/2014/main" id="{9BC2582F-DF8A-4FCA-9D78-FE8D3622CC3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7F5A9F4-9FFD-47A1-BE95-AF18AA521BC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314967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b="20817"/>
          <a:stretch>
            <a:fillRect/>
          </a:stretch>
        </p:blipFill>
        <p:spPr>
          <a:xfrm>
            <a:off x="0" y="0"/>
            <a:ext cx="12192000" cy="5430397"/>
          </a:xfrm>
          <a:prstGeom prst="rect">
            <a:avLst/>
          </a:prstGeom>
        </p:spPr>
      </p:pic>
      <p:pic>
        <p:nvPicPr>
          <p:cNvPr id="4" name="Picture 12" descr="中英文横排组合最终稿">
            <a:extLst>
              <a:ext uri="{FF2B5EF4-FFF2-40B4-BE49-F238E27FC236}">
                <a16:creationId xmlns:a16="http://schemas.microsoft.com/office/drawing/2014/main" id="{A0973862-C623-44D2-9A65-58B4D4706E76}"/>
              </a:ext>
            </a:extLst>
          </p:cNvPr>
          <p:cNvPicPr>
            <a:picLocks noChangeAspect="1" noChangeArrowheads="1"/>
          </p:cNvPicPr>
          <p:nvPr userDrawn="1"/>
        </p:nvPicPr>
        <p:blipFill>
          <a:blip r:embed="rId3">
            <a:clrChange>
              <a:clrFrom>
                <a:srgbClr val="FFFFFF"/>
              </a:clrFrom>
              <a:clrTo>
                <a:srgbClr val="FFFFFF">
                  <a:alpha val="0"/>
                </a:srgbClr>
              </a:clrTo>
            </a:clrChange>
          </a:blip>
          <a:srcRect/>
          <a:stretch>
            <a:fillRect/>
          </a:stretch>
        </p:blipFill>
        <p:spPr bwMode="auto">
          <a:xfrm>
            <a:off x="6811297" y="5275698"/>
            <a:ext cx="4866834" cy="712222"/>
          </a:xfrm>
          <a:prstGeom prst="rect">
            <a:avLst/>
          </a:prstGeom>
          <a:noFill/>
          <a:ln w="9525">
            <a:noFill/>
            <a:miter lim="800000"/>
            <a:headEnd/>
            <a:tailEnd/>
          </a:ln>
        </p:spPr>
      </p:pic>
    </p:spTree>
    <p:extLst>
      <p:ext uri="{BB962C8B-B14F-4D97-AF65-F5344CB8AC3E}">
        <p14:creationId xmlns:p14="http://schemas.microsoft.com/office/powerpoint/2010/main" val="2655378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7" y="0"/>
            <a:ext cx="12192000" cy="6858000"/>
          </a:xfrm>
          <a:prstGeom prst="rect">
            <a:avLst/>
          </a:prstGeom>
        </p:spPr>
      </p:pic>
      <p:cxnSp>
        <p:nvCxnSpPr>
          <p:cNvPr id="6" name="直接连接符 5"/>
          <p:cNvCxnSpPr>
            <a:cxnSpLocks/>
          </p:cNvCxnSpPr>
          <p:nvPr userDrawn="1"/>
        </p:nvCxnSpPr>
        <p:spPr>
          <a:xfrm>
            <a:off x="0" y="708148"/>
            <a:ext cx="121902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5" name="图片 4">
            <a:extLst>
              <a:ext uri="{FF2B5EF4-FFF2-40B4-BE49-F238E27FC236}">
                <a16:creationId xmlns:a16="http://schemas.microsoft.com/office/drawing/2014/main" id="{4BAEC082-27E9-449F-B784-A91DE4D45036}"/>
              </a:ext>
            </a:extLst>
          </p:cNvPr>
          <p:cNvPicPr>
            <a:picLocks noChangeAspect="1"/>
          </p:cNvPicPr>
          <p:nvPr userDrawn="1"/>
        </p:nvPicPr>
        <p:blipFill>
          <a:blip r:embed="rId3">
            <a:alphaModFix/>
          </a:blip>
          <a:stretch>
            <a:fillRect/>
          </a:stretch>
        </p:blipFill>
        <p:spPr>
          <a:xfrm>
            <a:off x="8922850" y="32538"/>
            <a:ext cx="3273491" cy="675610"/>
          </a:xfrm>
          <a:prstGeom prst="rect">
            <a:avLst/>
          </a:prstGeom>
          <a:solidFill>
            <a:srgbClr val="F3F3F4"/>
          </a:solidFill>
        </p:spPr>
      </p:pic>
      <p:sp>
        <p:nvSpPr>
          <p:cNvPr id="7" name="文本框 6">
            <a:extLst>
              <a:ext uri="{FF2B5EF4-FFF2-40B4-BE49-F238E27FC236}">
                <a16:creationId xmlns:a16="http://schemas.microsoft.com/office/drawing/2014/main" id="{E426FC56-BFA8-45D7-95C0-740D80159D82}"/>
              </a:ext>
            </a:extLst>
          </p:cNvPr>
          <p:cNvSpPr txBox="1"/>
          <p:nvPr userDrawn="1"/>
        </p:nvSpPr>
        <p:spPr>
          <a:xfrm>
            <a:off x="174259" y="139510"/>
            <a:ext cx="6189784" cy="461665"/>
          </a:xfrm>
          <a:prstGeom prst="rect">
            <a:avLst/>
          </a:prstGeom>
          <a:noFill/>
        </p:spPr>
        <p:txBody>
          <a:bodyPr wrap="square">
            <a:spAutoFit/>
          </a:bodyPr>
          <a:lstStyle/>
          <a:p>
            <a:r>
              <a:rPr lang="zh-CN" altLang="en-US" sz="2400" dirty="0">
                <a:latin typeface="方正黑体_GBK" panose="03000509000000000000" pitchFamily="65" charset="-122"/>
                <a:ea typeface="方正黑体_GBK" panose="03000509000000000000" pitchFamily="65" charset="-122"/>
              </a:rPr>
              <a:t>拓展知识 </a:t>
            </a:r>
          </a:p>
        </p:txBody>
      </p:sp>
    </p:spTree>
    <p:extLst>
      <p:ext uri="{BB962C8B-B14F-4D97-AF65-F5344CB8AC3E}">
        <p14:creationId xmlns:p14="http://schemas.microsoft.com/office/powerpoint/2010/main" val="948869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b="20817"/>
          <a:stretch>
            <a:fillRect/>
          </a:stretch>
        </p:blipFill>
        <p:spPr>
          <a:xfrm>
            <a:off x="0" y="0"/>
            <a:ext cx="12192000" cy="5430397"/>
          </a:xfrm>
          <a:prstGeom prst="rect">
            <a:avLst/>
          </a:prstGeom>
        </p:spPr>
      </p:pic>
      <p:pic>
        <p:nvPicPr>
          <p:cNvPr id="3" name="图片 2">
            <a:extLst>
              <a:ext uri="{FF2B5EF4-FFF2-40B4-BE49-F238E27FC236}">
                <a16:creationId xmlns:a16="http://schemas.microsoft.com/office/drawing/2014/main" id="{86C9D6D9-53FD-47F9-95A8-055ABAB5DA02}"/>
              </a:ext>
            </a:extLst>
          </p:cNvPr>
          <p:cNvPicPr>
            <a:picLocks noChangeAspect="1"/>
          </p:cNvPicPr>
          <p:nvPr userDrawn="1"/>
        </p:nvPicPr>
        <p:blipFill>
          <a:blip r:embed="rId3">
            <a:alphaModFix/>
          </a:blip>
          <a:stretch>
            <a:fillRect/>
          </a:stretch>
        </p:blipFill>
        <p:spPr>
          <a:xfrm>
            <a:off x="7122534" y="5162550"/>
            <a:ext cx="3876675" cy="800100"/>
          </a:xfrm>
          <a:prstGeom prst="rect">
            <a:avLst/>
          </a:prstGeom>
          <a:solidFill>
            <a:srgbClr val="F3F3F4"/>
          </a:solidFill>
        </p:spPr>
      </p:pic>
    </p:spTree>
    <p:extLst>
      <p:ext uri="{BB962C8B-B14F-4D97-AF65-F5344CB8AC3E}">
        <p14:creationId xmlns:p14="http://schemas.microsoft.com/office/powerpoint/2010/main" val="22057667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F123851-17AC-47FD-B6E6-711CA7E1F782}"/>
              </a:ext>
            </a:extLst>
          </p:cNvPr>
          <p:cNvSpPr>
            <a:spLocks noGrp="1"/>
          </p:cNvSpPr>
          <p:nvPr>
            <p:ph type="title"/>
          </p:nvPr>
        </p:nvSpPr>
        <p:spPr/>
        <p:txBody>
          <a:bodyPr/>
          <a:lstStyle/>
          <a:p>
            <a:r>
              <a:rPr lang="zh-CN" altLang="en-US" dirty="0"/>
              <a:t>单击此处编辑母版标题样式</a:t>
            </a:r>
          </a:p>
        </p:txBody>
      </p:sp>
      <p:sp>
        <p:nvSpPr>
          <p:cNvPr id="3" name="日期占位符 2">
            <a:extLst>
              <a:ext uri="{FF2B5EF4-FFF2-40B4-BE49-F238E27FC236}">
                <a16:creationId xmlns:a16="http://schemas.microsoft.com/office/drawing/2014/main" id="{352B7ECF-86AF-4A03-94AF-F9492CA779B7}"/>
              </a:ext>
            </a:extLst>
          </p:cNvPr>
          <p:cNvSpPr>
            <a:spLocks noGrp="1"/>
          </p:cNvSpPr>
          <p:nvPr>
            <p:ph type="dt" sz="half" idx="10"/>
          </p:nvPr>
        </p:nvSpPr>
        <p:spPr/>
        <p:txBody>
          <a:bodyPr/>
          <a:lstStyle/>
          <a:p>
            <a:fld id="{1E05286F-21BB-4AB4-961F-35FA1AB38DE7}" type="datetimeFigureOut">
              <a:rPr lang="zh-CN" altLang="en-US" smtClean="0"/>
              <a:t>2025/9/6</a:t>
            </a:fld>
            <a:endParaRPr lang="zh-CN" altLang="en-US"/>
          </a:p>
        </p:txBody>
      </p:sp>
      <p:sp>
        <p:nvSpPr>
          <p:cNvPr id="4" name="页脚占位符 3">
            <a:extLst>
              <a:ext uri="{FF2B5EF4-FFF2-40B4-BE49-F238E27FC236}">
                <a16:creationId xmlns:a16="http://schemas.microsoft.com/office/drawing/2014/main" id="{0589B26D-E9F8-4248-94E1-A25701B4391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C9973F84-F78C-4D9B-B1F8-F64450ABF748}"/>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50524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41341C-AF68-4F1C-86D9-1DE8494155E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A139AC5E-30DD-4006-89C0-5FEAF6E5ED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DD37D2A5-E7CC-4307-AFD8-396DAF8191BF}"/>
              </a:ext>
            </a:extLst>
          </p:cNvPr>
          <p:cNvSpPr>
            <a:spLocks noGrp="1"/>
          </p:cNvSpPr>
          <p:nvPr>
            <p:ph type="dt" sz="half" idx="10"/>
          </p:nvPr>
        </p:nvSpPr>
        <p:spPr/>
        <p:txBody>
          <a:bodyPr/>
          <a:lstStyle/>
          <a:p>
            <a:fld id="{1E05286F-21BB-4AB4-961F-35FA1AB38DE7}" type="datetimeFigureOut">
              <a:rPr lang="zh-CN" altLang="en-US" smtClean="0"/>
              <a:t>2025/9/6</a:t>
            </a:fld>
            <a:endParaRPr lang="zh-CN" altLang="en-US"/>
          </a:p>
        </p:txBody>
      </p:sp>
      <p:sp>
        <p:nvSpPr>
          <p:cNvPr id="5" name="页脚占位符 4">
            <a:extLst>
              <a:ext uri="{FF2B5EF4-FFF2-40B4-BE49-F238E27FC236}">
                <a16:creationId xmlns:a16="http://schemas.microsoft.com/office/drawing/2014/main" id="{9088440D-CE80-4EA1-A477-050964B6C76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884BF42-00BD-4425-9BF1-17423FC6425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994034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8BC9CCF-EC9F-438E-AA8D-21AFF5DAB9D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78C11548-BE73-44D2-B35B-73515193E87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330C281-09E9-4F00-99AF-1E4CA19F61C7}"/>
              </a:ext>
            </a:extLst>
          </p:cNvPr>
          <p:cNvSpPr>
            <a:spLocks noGrp="1"/>
          </p:cNvSpPr>
          <p:nvPr>
            <p:ph type="dt" sz="half" idx="10"/>
          </p:nvPr>
        </p:nvSpPr>
        <p:spPr/>
        <p:txBody>
          <a:bodyPr/>
          <a:lstStyle/>
          <a:p>
            <a:fld id="{1E05286F-21BB-4AB4-961F-35FA1AB38DE7}" type="datetimeFigureOut">
              <a:rPr lang="zh-CN" altLang="en-US" smtClean="0"/>
              <a:t>2025/9/6</a:t>
            </a:fld>
            <a:endParaRPr lang="zh-CN" altLang="en-US"/>
          </a:p>
        </p:txBody>
      </p:sp>
      <p:sp>
        <p:nvSpPr>
          <p:cNvPr id="5" name="页脚占位符 4">
            <a:extLst>
              <a:ext uri="{FF2B5EF4-FFF2-40B4-BE49-F238E27FC236}">
                <a16:creationId xmlns:a16="http://schemas.microsoft.com/office/drawing/2014/main" id="{9F1E424C-7A68-4344-BC36-C92054956A0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F303D1C-E5B5-40AC-AE08-D5687131C8D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198287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71588A-EB6E-44CA-AB6E-9D6658C85D6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8CA3D34F-8828-47E4-AE71-DC1F354951A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9FC512DC-AFAA-442A-8FB2-AAF6ACA2191A}"/>
              </a:ext>
            </a:extLst>
          </p:cNvPr>
          <p:cNvSpPr>
            <a:spLocks noGrp="1"/>
          </p:cNvSpPr>
          <p:nvPr>
            <p:ph type="dt" sz="half" idx="10"/>
          </p:nvPr>
        </p:nvSpPr>
        <p:spPr/>
        <p:txBody>
          <a:bodyPr/>
          <a:lstStyle/>
          <a:p>
            <a:fld id="{1E05286F-21BB-4AB4-961F-35FA1AB38DE7}" type="datetimeFigureOut">
              <a:rPr lang="zh-CN" altLang="en-US" smtClean="0"/>
              <a:t>2025/9/6</a:t>
            </a:fld>
            <a:endParaRPr lang="zh-CN" altLang="en-US"/>
          </a:p>
        </p:txBody>
      </p:sp>
      <p:sp>
        <p:nvSpPr>
          <p:cNvPr id="5" name="页脚占位符 4">
            <a:extLst>
              <a:ext uri="{FF2B5EF4-FFF2-40B4-BE49-F238E27FC236}">
                <a16:creationId xmlns:a16="http://schemas.microsoft.com/office/drawing/2014/main" id="{932E0715-EC41-4095-8EF8-D997F6C79F9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29603EC-FFC1-4FEF-8846-54645605FE6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31915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21875C-7DF6-4B83-A42A-350E6830065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38A3FC2-4252-481C-AA53-DE8028FE1F1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1613F9B1-E7E3-4B8F-9924-946ECDE0C37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C6EAF227-70EB-462A-91B8-C19EC9BC303F}"/>
              </a:ext>
            </a:extLst>
          </p:cNvPr>
          <p:cNvSpPr>
            <a:spLocks noGrp="1"/>
          </p:cNvSpPr>
          <p:nvPr>
            <p:ph type="dt" sz="half" idx="10"/>
          </p:nvPr>
        </p:nvSpPr>
        <p:spPr/>
        <p:txBody>
          <a:bodyPr/>
          <a:lstStyle/>
          <a:p>
            <a:fld id="{1E05286F-21BB-4AB4-961F-35FA1AB38DE7}" type="datetimeFigureOut">
              <a:rPr lang="zh-CN" altLang="en-US" smtClean="0"/>
              <a:t>2025/9/6</a:t>
            </a:fld>
            <a:endParaRPr lang="zh-CN" altLang="en-US"/>
          </a:p>
        </p:txBody>
      </p:sp>
      <p:sp>
        <p:nvSpPr>
          <p:cNvPr id="6" name="页脚占位符 5">
            <a:extLst>
              <a:ext uri="{FF2B5EF4-FFF2-40B4-BE49-F238E27FC236}">
                <a16:creationId xmlns:a16="http://schemas.microsoft.com/office/drawing/2014/main" id="{2C93FEFE-5766-466C-A3C1-60953723732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87122E3-D533-46C7-9990-CE1B7DDA03E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549993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1B9B840B-4B63-461B-892C-17F4F7F848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id="{C6DD5996-02CC-49D0-995F-FA4889FA0E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a:extLst>
              <a:ext uri="{FF2B5EF4-FFF2-40B4-BE49-F238E27FC236}">
                <a16:creationId xmlns:a16="http://schemas.microsoft.com/office/drawing/2014/main" id="{3BCAB1B8-5276-4A4A-884D-1214E8CA56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05286F-21BB-4AB4-961F-35FA1AB38DE7}" type="datetimeFigureOut">
              <a:rPr lang="zh-CN" altLang="en-US" smtClean="0"/>
              <a:t>2025/9/6</a:t>
            </a:fld>
            <a:endParaRPr lang="zh-CN" altLang="en-US"/>
          </a:p>
        </p:txBody>
      </p:sp>
      <p:sp>
        <p:nvSpPr>
          <p:cNvPr id="5" name="页脚占位符 4">
            <a:extLst>
              <a:ext uri="{FF2B5EF4-FFF2-40B4-BE49-F238E27FC236}">
                <a16:creationId xmlns:a16="http://schemas.microsoft.com/office/drawing/2014/main" id="{9702BD6A-4D56-4872-84C7-CB170F9C7B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E2F6A671-5436-44D7-ABCE-DA0CBA6DF2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8468722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3" r:id="rId3"/>
    <p:sldLayoutId id="2147483664" r:id="rId4"/>
    <p:sldLayoutId id="2147483662" r:id="rId5"/>
    <p:sldLayoutId id="2147483649"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Lst>
  <p:txStyles>
    <p:titleStyle>
      <a:lvl1pPr algn="l" defTabSz="914400" rtl="0" eaLnBrk="1" latinLnBrk="0" hangingPunct="1">
        <a:lnSpc>
          <a:spcPct val="90000"/>
        </a:lnSpc>
        <a:spcBef>
          <a:spcPct val="0"/>
        </a:spcBef>
        <a:buNone/>
        <a:defRPr sz="4400" kern="1200">
          <a:solidFill>
            <a:schemeClr val="tx1"/>
          </a:solidFill>
          <a:latin typeface="方正黑体_GBK" panose="03000509000000000000" pitchFamily="65" charset="-122"/>
          <a:ea typeface="方正黑体_GBK" panose="03000509000000000000" pitchFamily="65"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方正黑体_GBK" panose="03000509000000000000" pitchFamily="65" charset="-122"/>
          <a:ea typeface="方正黑体_GBK"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方正楷体_GBK" panose="03000509000000000000" pitchFamily="65" charset="-122"/>
          <a:ea typeface="方正楷体_GBK"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方正楷体_GBK" panose="03000509000000000000" pitchFamily="65" charset="-122"/>
          <a:ea typeface="方正楷体_GBK"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CDECE70-BBAC-48C2-8FD8-07268BC8999B}"/>
              </a:ext>
            </a:extLst>
          </p:cNvPr>
          <p:cNvSpPr>
            <a:spLocks noGrp="1"/>
          </p:cNvSpPr>
          <p:nvPr>
            <p:ph type="ctrTitle" idx="4294967295"/>
          </p:nvPr>
        </p:nvSpPr>
        <p:spPr>
          <a:xfrm>
            <a:off x="3048000" y="1122363"/>
            <a:ext cx="9144000" cy="2387600"/>
          </a:xfrm>
        </p:spPr>
        <p:txBody>
          <a:bodyPr/>
          <a:lstStyle/>
          <a:p>
            <a:pPr>
              <a:lnSpc>
                <a:spcPct val="150000"/>
              </a:lnSpc>
            </a:pPr>
            <a:r>
              <a:rPr lang="zh-CN" altLang="en-US" dirty="0"/>
              <a:t>拓展知识</a:t>
            </a:r>
            <a:br>
              <a:rPr lang="en-US" altLang="zh-CN" dirty="0"/>
            </a:br>
            <a:r>
              <a:rPr lang="en-US" altLang="zh-CN" dirty="0"/>
              <a:t>EPB</a:t>
            </a:r>
            <a:r>
              <a:rPr lang="zh-CN" altLang="en-US" dirty="0"/>
              <a:t>电子驻车制动</a:t>
            </a:r>
          </a:p>
        </p:txBody>
      </p:sp>
    </p:spTree>
    <p:extLst>
      <p:ext uri="{BB962C8B-B14F-4D97-AF65-F5344CB8AC3E}">
        <p14:creationId xmlns:p14="http://schemas.microsoft.com/office/powerpoint/2010/main" val="41272542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7584831"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拓展知识 </a:t>
            </a:r>
            <a:r>
              <a:rPr lang="en-US" altLang="zh-CN" sz="2800" dirty="0">
                <a:latin typeface="方正黑体_GBK" panose="03000509000000000000" pitchFamily="65" charset="-122"/>
                <a:ea typeface="方正黑体_GBK" panose="03000509000000000000" pitchFamily="65" charset="-122"/>
              </a:rPr>
              <a:t>EPB</a:t>
            </a:r>
            <a:r>
              <a:rPr lang="zh-CN" altLang="en-US" sz="2800" dirty="0">
                <a:latin typeface="方正黑体_GBK" panose="03000509000000000000" pitchFamily="65" charset="-122"/>
                <a:ea typeface="方正黑体_GBK" panose="03000509000000000000" pitchFamily="65" charset="-122"/>
              </a:rPr>
              <a:t>电子驻车制动</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988906"/>
            <a:ext cx="1125649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a:t>
            </a:r>
            <a:r>
              <a:rPr lang="en-US" altLang="zh-CN" sz="2400" dirty="0">
                <a:latin typeface="方正黑体_GBK" panose="03000509000000000000" pitchFamily="65" charset="-122"/>
                <a:ea typeface="方正黑体_GBK" panose="03000509000000000000" pitchFamily="65" charset="-122"/>
              </a:rPr>
              <a:t>EPB</a:t>
            </a:r>
            <a:r>
              <a:rPr lang="zh-CN" altLang="en-US" sz="2400" dirty="0">
                <a:latin typeface="方正黑体_GBK" panose="03000509000000000000" pitchFamily="65" charset="-122"/>
                <a:ea typeface="方正黑体_GBK" panose="03000509000000000000" pitchFamily="65" charset="-122"/>
              </a:rPr>
              <a:t>电子驻车制动系统结构</a:t>
            </a:r>
            <a:endParaRPr lang="en-US" altLang="zh-CN" sz="2400" dirty="0">
              <a:latin typeface="方正黑体_GBK" panose="03000509000000000000" pitchFamily="65" charset="-122"/>
              <a:ea typeface="方正黑体_GBK" panose="03000509000000000000" pitchFamily="65" charset="-122"/>
            </a:endParaRPr>
          </a:p>
        </p:txBody>
      </p:sp>
      <p:sp>
        <p:nvSpPr>
          <p:cNvPr id="5" name="矩形 4">
            <a:extLst>
              <a:ext uri="{FF2B5EF4-FFF2-40B4-BE49-F238E27FC236}">
                <a16:creationId xmlns:a16="http://schemas.microsoft.com/office/drawing/2014/main" id="{9497ADF9-B4AA-4B31-8706-A82051D38477}"/>
              </a:ext>
            </a:extLst>
          </p:cNvPr>
          <p:cNvSpPr/>
          <p:nvPr/>
        </p:nvSpPr>
        <p:spPr>
          <a:xfrm>
            <a:off x="644770" y="2651019"/>
            <a:ext cx="6178062" cy="1886735"/>
          </a:xfrm>
          <a:prstGeom prst="rect">
            <a:avLst/>
          </a:prstGeom>
        </p:spPr>
        <p:txBody>
          <a:bodyPr wrap="square">
            <a:spAutoFit/>
          </a:bodyPr>
          <a:lstStyle/>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结构</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由</a:t>
            </a:r>
            <a:r>
              <a:rPr lang="en-US" altLang="zh-CN" sz="2000" dirty="0">
                <a:latin typeface="方正楷体_GBK" panose="03000509000000000000" pitchFamily="65" charset="-122"/>
                <a:ea typeface="方正楷体_GBK" panose="03000509000000000000" pitchFamily="65" charset="-122"/>
              </a:rPr>
              <a:t>EPB</a:t>
            </a:r>
            <a:r>
              <a:rPr lang="zh-CN" altLang="en-US" sz="2000" dirty="0">
                <a:latin typeface="方正楷体_GBK" panose="03000509000000000000" pitchFamily="65" charset="-122"/>
                <a:ea typeface="方正楷体_GBK" panose="03000509000000000000" pitchFamily="65" charset="-122"/>
              </a:rPr>
              <a:t>驻车制动控制电机直接控制后轮制动卡钳来实现驻车制动的</a:t>
            </a:r>
            <a:r>
              <a:rPr lang="en-US" altLang="zh-CN" sz="2000" dirty="0">
                <a:latin typeface="方正楷体_GBK" panose="03000509000000000000" pitchFamily="65" charset="-122"/>
                <a:ea typeface="方正楷体_GBK" panose="03000509000000000000" pitchFamily="65" charset="-122"/>
              </a:rPr>
              <a:t>EPB</a:t>
            </a:r>
            <a:r>
              <a:rPr lang="zh-CN" altLang="en-US" sz="2000" dirty="0">
                <a:latin typeface="方正楷体_GBK" panose="03000509000000000000" pitchFamily="65" charset="-122"/>
                <a:ea typeface="方正楷体_GBK" panose="03000509000000000000" pitchFamily="65" charset="-122"/>
              </a:rPr>
              <a:t>系统，其主要部件包括驻车制动开关、驻车制动控制单元和驻车制动执行电机等三部分。</a:t>
            </a:r>
          </a:p>
        </p:txBody>
      </p:sp>
      <p:pic>
        <p:nvPicPr>
          <p:cNvPr id="6" name="图片 5">
            <a:extLst>
              <a:ext uri="{FF2B5EF4-FFF2-40B4-BE49-F238E27FC236}">
                <a16:creationId xmlns:a16="http://schemas.microsoft.com/office/drawing/2014/main" id="{8AD1FB9C-4E2C-450C-BC07-AD937B4F68DC}"/>
              </a:ext>
            </a:extLst>
          </p:cNvPr>
          <p:cNvPicPr>
            <a:picLocks noChangeAspect="1"/>
          </p:cNvPicPr>
          <p:nvPr/>
        </p:nvPicPr>
        <p:blipFill>
          <a:blip r:embed="rId2"/>
          <a:stretch>
            <a:fillRect/>
          </a:stretch>
        </p:blipFill>
        <p:spPr>
          <a:xfrm>
            <a:off x="7135140" y="2858772"/>
            <a:ext cx="3809524" cy="2600000"/>
          </a:xfrm>
          <a:prstGeom prst="rect">
            <a:avLst/>
          </a:prstGeom>
        </p:spPr>
      </p:pic>
    </p:spTree>
    <p:extLst>
      <p:ext uri="{BB962C8B-B14F-4D97-AF65-F5344CB8AC3E}">
        <p14:creationId xmlns:p14="http://schemas.microsoft.com/office/powerpoint/2010/main" val="959913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7584831"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拓展知识 </a:t>
            </a:r>
            <a:r>
              <a:rPr lang="en-US" altLang="zh-CN" sz="2800" dirty="0">
                <a:latin typeface="方正黑体_GBK" panose="03000509000000000000" pitchFamily="65" charset="-122"/>
                <a:ea typeface="方正黑体_GBK" panose="03000509000000000000" pitchFamily="65" charset="-122"/>
              </a:rPr>
              <a:t>EPB</a:t>
            </a:r>
            <a:r>
              <a:rPr lang="zh-CN" altLang="en-US" sz="2800" dirty="0">
                <a:latin typeface="方正黑体_GBK" panose="03000509000000000000" pitchFamily="65" charset="-122"/>
                <a:ea typeface="方正黑体_GBK" panose="03000509000000000000" pitchFamily="65" charset="-122"/>
              </a:rPr>
              <a:t>电子驻车制动</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988906"/>
            <a:ext cx="1125649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a:t>
            </a:r>
            <a:r>
              <a:rPr lang="en-US" altLang="zh-CN" sz="2400" dirty="0">
                <a:latin typeface="方正黑体_GBK" panose="03000509000000000000" pitchFamily="65" charset="-122"/>
                <a:ea typeface="方正黑体_GBK" panose="03000509000000000000" pitchFamily="65" charset="-122"/>
              </a:rPr>
              <a:t>EPB</a:t>
            </a:r>
            <a:r>
              <a:rPr lang="zh-CN" altLang="en-US" sz="2400" dirty="0">
                <a:latin typeface="方正黑体_GBK" panose="03000509000000000000" pitchFamily="65" charset="-122"/>
                <a:ea typeface="方正黑体_GBK" panose="03000509000000000000" pitchFamily="65" charset="-122"/>
              </a:rPr>
              <a:t>电子驻车制动系统结构</a:t>
            </a:r>
            <a:endParaRPr lang="en-US" altLang="zh-CN" sz="2400" dirty="0">
              <a:latin typeface="方正黑体_GBK" panose="03000509000000000000" pitchFamily="65" charset="-122"/>
              <a:ea typeface="方正黑体_GBK" panose="03000509000000000000" pitchFamily="65" charset="-122"/>
            </a:endParaRPr>
          </a:p>
        </p:txBody>
      </p:sp>
      <p:sp>
        <p:nvSpPr>
          <p:cNvPr id="5" name="矩形 4">
            <a:extLst>
              <a:ext uri="{FF2B5EF4-FFF2-40B4-BE49-F238E27FC236}">
                <a16:creationId xmlns:a16="http://schemas.microsoft.com/office/drawing/2014/main" id="{9497ADF9-B4AA-4B31-8706-A82051D38477}"/>
              </a:ext>
            </a:extLst>
          </p:cNvPr>
          <p:cNvSpPr/>
          <p:nvPr/>
        </p:nvSpPr>
        <p:spPr>
          <a:xfrm>
            <a:off x="644770" y="2651019"/>
            <a:ext cx="6178062" cy="963405"/>
          </a:xfrm>
          <a:prstGeom prst="rect">
            <a:avLst/>
          </a:prstGeom>
        </p:spPr>
        <p:txBody>
          <a:bodyPr wrap="square">
            <a:spAutoFit/>
          </a:bodyPr>
          <a:lstStyle/>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控制逻辑</a:t>
            </a:r>
            <a:endParaRPr lang="en-US" altLang="zh-CN" sz="2000" dirty="0">
              <a:latin typeface="方正楷体_GBK" panose="03000509000000000000" pitchFamily="65" charset="-122"/>
              <a:ea typeface="方正楷体_GBK" panose="03000509000000000000" pitchFamily="65" charset="-122"/>
            </a:endParaRPr>
          </a:p>
          <a:p>
            <a:pPr>
              <a:lnSpc>
                <a:spcPct val="150000"/>
              </a:lnSpc>
            </a:pPr>
            <a:endParaRPr lang="zh-CN" altLang="en-US" sz="2000" dirty="0">
              <a:latin typeface="方正楷体_GBK" panose="03000509000000000000" pitchFamily="65" charset="-122"/>
              <a:ea typeface="方正楷体_GBK" panose="03000509000000000000" pitchFamily="65" charset="-122"/>
            </a:endParaRPr>
          </a:p>
        </p:txBody>
      </p:sp>
      <p:pic>
        <p:nvPicPr>
          <p:cNvPr id="7" name="图片 6">
            <a:extLst>
              <a:ext uri="{FF2B5EF4-FFF2-40B4-BE49-F238E27FC236}">
                <a16:creationId xmlns:a16="http://schemas.microsoft.com/office/drawing/2014/main" id="{5A5E9240-6564-48C6-B42B-E9D875A6D993}"/>
              </a:ext>
            </a:extLst>
          </p:cNvPr>
          <p:cNvPicPr/>
          <p:nvPr/>
        </p:nvPicPr>
        <p:blipFill>
          <a:blip r:embed="rId2"/>
          <a:stretch>
            <a:fillRect/>
          </a:stretch>
        </p:blipFill>
        <p:spPr>
          <a:xfrm>
            <a:off x="3458845" y="2812799"/>
            <a:ext cx="6178062" cy="3820115"/>
          </a:xfrm>
          <a:prstGeom prst="rect">
            <a:avLst/>
          </a:prstGeom>
        </p:spPr>
      </p:pic>
    </p:spTree>
    <p:extLst>
      <p:ext uri="{BB962C8B-B14F-4D97-AF65-F5344CB8AC3E}">
        <p14:creationId xmlns:p14="http://schemas.microsoft.com/office/powerpoint/2010/main" val="2219765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7584831"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拓展知识 </a:t>
            </a:r>
            <a:r>
              <a:rPr lang="en-US" altLang="zh-CN" sz="2800" dirty="0">
                <a:latin typeface="方正黑体_GBK" panose="03000509000000000000" pitchFamily="65" charset="-122"/>
                <a:ea typeface="方正黑体_GBK" panose="03000509000000000000" pitchFamily="65" charset="-122"/>
              </a:rPr>
              <a:t>EPB</a:t>
            </a:r>
            <a:r>
              <a:rPr lang="zh-CN" altLang="en-US" sz="2800" dirty="0">
                <a:latin typeface="方正黑体_GBK" panose="03000509000000000000" pitchFamily="65" charset="-122"/>
                <a:ea typeface="方正黑体_GBK" panose="03000509000000000000" pitchFamily="65" charset="-122"/>
              </a:rPr>
              <a:t>电子驻车制动</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988906"/>
            <a:ext cx="1125649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a:t>
            </a:r>
            <a:r>
              <a:rPr lang="en-US" altLang="zh-CN" sz="2400" dirty="0">
                <a:latin typeface="方正黑体_GBK" panose="03000509000000000000" pitchFamily="65" charset="-122"/>
                <a:ea typeface="方正黑体_GBK" panose="03000509000000000000" pitchFamily="65" charset="-122"/>
              </a:rPr>
              <a:t>EPB</a:t>
            </a:r>
            <a:r>
              <a:rPr lang="zh-CN" altLang="en-US" sz="2400" dirty="0">
                <a:latin typeface="方正黑体_GBK" panose="03000509000000000000" pitchFamily="65" charset="-122"/>
                <a:ea typeface="方正黑体_GBK" panose="03000509000000000000" pitchFamily="65" charset="-122"/>
              </a:rPr>
              <a:t>电子驻车制动系统优点</a:t>
            </a:r>
            <a:endParaRPr lang="en-US" altLang="zh-CN" sz="2400" dirty="0">
              <a:latin typeface="方正黑体_GBK" panose="03000509000000000000" pitchFamily="65" charset="-122"/>
              <a:ea typeface="方正黑体_GBK" panose="03000509000000000000" pitchFamily="65" charset="-122"/>
            </a:endParaRPr>
          </a:p>
        </p:txBody>
      </p:sp>
      <p:sp>
        <p:nvSpPr>
          <p:cNvPr id="5" name="矩形 4">
            <a:extLst>
              <a:ext uri="{FF2B5EF4-FFF2-40B4-BE49-F238E27FC236}">
                <a16:creationId xmlns:a16="http://schemas.microsoft.com/office/drawing/2014/main" id="{9497ADF9-B4AA-4B31-8706-A82051D38477}"/>
              </a:ext>
            </a:extLst>
          </p:cNvPr>
          <p:cNvSpPr/>
          <p:nvPr/>
        </p:nvSpPr>
        <p:spPr>
          <a:xfrm>
            <a:off x="644770" y="2651019"/>
            <a:ext cx="9047870" cy="3271729"/>
          </a:xfrm>
          <a:prstGeom prst="rect">
            <a:avLst/>
          </a:prstGeom>
        </p:spPr>
        <p:txBody>
          <a:bodyPr wrap="square">
            <a:spAutoFit/>
          </a:bodyPr>
          <a:lstStyle/>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驱动电机关闭后自动施加驻车制动。</a:t>
            </a: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不同驾驶员力量大小有差别，传统驻车制动对实际驻车制动里存在差异，</a:t>
            </a:r>
            <a:r>
              <a:rPr lang="en-US" altLang="zh-CN" sz="2000" dirty="0">
                <a:latin typeface="方正楷体_GBK" panose="03000509000000000000" pitchFamily="65" charset="-122"/>
                <a:ea typeface="方正楷体_GBK" panose="03000509000000000000" pitchFamily="65" charset="-122"/>
              </a:rPr>
              <a:t>EPB</a:t>
            </a:r>
            <a:r>
              <a:rPr lang="zh-CN" altLang="en-US" sz="2000" dirty="0">
                <a:latin typeface="方正楷体_GBK" panose="03000509000000000000" pitchFamily="65" charset="-122"/>
                <a:ea typeface="方正楷体_GBK" panose="03000509000000000000" pitchFamily="65" charset="-122"/>
              </a:rPr>
              <a:t>制动力稳定，不会因人而异，代替了传统的驻车制动系统使驻车制动可以通过手动的简单的开关操作来实现驻车制动，大大提升了整车舒适性与安全性。</a:t>
            </a: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可以增加辅助起步灯自动功能。占用空间较小，使车辆内部设计更加方便。</a:t>
            </a:r>
          </a:p>
          <a:p>
            <a:pPr>
              <a:lnSpc>
                <a:spcPct val="150000"/>
              </a:lnSpc>
            </a:pPr>
            <a:endParaRPr lang="zh-CN" altLang="en-US" sz="2000"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324996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7584831"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拓展知识 </a:t>
            </a:r>
            <a:r>
              <a:rPr lang="en-US" altLang="zh-CN" sz="2800" dirty="0">
                <a:latin typeface="方正黑体_GBK" panose="03000509000000000000" pitchFamily="65" charset="-122"/>
                <a:ea typeface="方正黑体_GBK" panose="03000509000000000000" pitchFamily="65" charset="-122"/>
              </a:rPr>
              <a:t>EPB</a:t>
            </a:r>
            <a:r>
              <a:rPr lang="zh-CN" altLang="en-US" sz="2800" dirty="0">
                <a:latin typeface="方正黑体_GBK" panose="03000509000000000000" pitchFamily="65" charset="-122"/>
                <a:ea typeface="方正黑体_GBK" panose="03000509000000000000" pitchFamily="65" charset="-122"/>
              </a:rPr>
              <a:t>电子驻车制动</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988906"/>
            <a:ext cx="1125649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a:t>
            </a:r>
            <a:r>
              <a:rPr lang="en-US" altLang="zh-CN" sz="2400" dirty="0">
                <a:latin typeface="方正黑体_GBK" panose="03000509000000000000" pitchFamily="65" charset="-122"/>
                <a:ea typeface="方正黑体_GBK" panose="03000509000000000000" pitchFamily="65" charset="-122"/>
              </a:rPr>
              <a:t>EPB</a:t>
            </a:r>
            <a:r>
              <a:rPr lang="zh-CN" altLang="en-US" sz="2400" dirty="0">
                <a:latin typeface="方正黑体_GBK" panose="03000509000000000000" pitchFamily="65" charset="-122"/>
                <a:ea typeface="方正黑体_GBK" panose="03000509000000000000" pitchFamily="65" charset="-122"/>
              </a:rPr>
              <a:t>系统工作原理</a:t>
            </a:r>
            <a:endParaRPr lang="en-US" altLang="zh-CN" sz="2400" dirty="0">
              <a:latin typeface="方正黑体_GBK" panose="03000509000000000000" pitchFamily="65" charset="-122"/>
              <a:ea typeface="方正黑体_GBK" panose="03000509000000000000" pitchFamily="65" charset="-122"/>
            </a:endParaRPr>
          </a:p>
        </p:txBody>
      </p:sp>
      <p:sp>
        <p:nvSpPr>
          <p:cNvPr id="5" name="矩形 4">
            <a:extLst>
              <a:ext uri="{FF2B5EF4-FFF2-40B4-BE49-F238E27FC236}">
                <a16:creationId xmlns:a16="http://schemas.microsoft.com/office/drawing/2014/main" id="{9497ADF9-B4AA-4B31-8706-A82051D38477}"/>
              </a:ext>
            </a:extLst>
          </p:cNvPr>
          <p:cNvSpPr/>
          <p:nvPr/>
        </p:nvSpPr>
        <p:spPr>
          <a:xfrm>
            <a:off x="644770" y="2651019"/>
            <a:ext cx="9047870" cy="3271729"/>
          </a:xfrm>
          <a:prstGeom prst="rect">
            <a:avLst/>
          </a:prstGeom>
        </p:spPr>
        <p:txBody>
          <a:bodyPr wrap="square">
            <a:spAutoFit/>
          </a:bodyPr>
          <a:lstStyle/>
          <a:p>
            <a:pPr marL="342900" indent="-342900">
              <a:lnSpc>
                <a:spcPct val="150000"/>
              </a:lnSpc>
              <a:buFont typeface="Arial" panose="020B0604020202020204" pitchFamily="34" charset="0"/>
              <a:buChar char="•"/>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静态驻车及解除</a:t>
            </a:r>
          </a:p>
          <a:p>
            <a:pPr>
              <a:lnSpc>
                <a:spcPct val="150000"/>
              </a:lnSpc>
            </a:pPr>
            <a:r>
              <a:rPr lang="zh-CN" altLang="en-US" sz="2000" dirty="0">
                <a:latin typeface="方正楷体_GBK" panose="03000509000000000000" pitchFamily="65" charset="-122"/>
                <a:ea typeface="方正楷体_GBK" panose="03000509000000000000" pitchFamily="65" charset="-122"/>
              </a:rPr>
              <a:t>车辆在停止时，按下</a:t>
            </a:r>
            <a:r>
              <a:rPr lang="en-US" altLang="zh-CN" sz="2000" dirty="0">
                <a:latin typeface="方正楷体_GBK" panose="03000509000000000000" pitchFamily="65" charset="-122"/>
                <a:ea typeface="方正楷体_GBK" panose="03000509000000000000" pitchFamily="65" charset="-122"/>
              </a:rPr>
              <a:t>EPB</a:t>
            </a:r>
            <a:r>
              <a:rPr lang="zh-CN" altLang="en-US" sz="2000" dirty="0">
                <a:latin typeface="方正楷体_GBK" panose="03000509000000000000" pitchFamily="65" charset="-122"/>
                <a:ea typeface="方正楷体_GBK" panose="03000509000000000000" pitchFamily="65" charset="-122"/>
              </a:rPr>
              <a:t>开关（无论启动开关是</a:t>
            </a:r>
            <a:r>
              <a:rPr lang="en-US" altLang="zh-CN" sz="2000" dirty="0">
                <a:latin typeface="方正楷体_GBK" panose="03000509000000000000" pitchFamily="65" charset="-122"/>
                <a:ea typeface="方正楷体_GBK" panose="03000509000000000000" pitchFamily="65" charset="-122"/>
              </a:rPr>
              <a:t>ON</a:t>
            </a:r>
            <a:r>
              <a:rPr lang="zh-CN" altLang="en-US" sz="2000" dirty="0">
                <a:latin typeface="方正楷体_GBK" panose="03000509000000000000" pitchFamily="65" charset="-122"/>
                <a:ea typeface="方正楷体_GBK" panose="03000509000000000000" pitchFamily="65" charset="-122"/>
              </a:rPr>
              <a:t>或</a:t>
            </a:r>
            <a:r>
              <a:rPr lang="en-US" altLang="zh-CN" sz="2000" dirty="0">
                <a:latin typeface="方正楷体_GBK" panose="03000509000000000000" pitchFamily="65" charset="-122"/>
                <a:ea typeface="方正楷体_GBK" panose="03000509000000000000" pitchFamily="65" charset="-122"/>
              </a:rPr>
              <a:t>OFF</a:t>
            </a:r>
            <a:r>
              <a:rPr lang="zh-CN" altLang="en-US" sz="2000" dirty="0">
                <a:latin typeface="方正楷体_GBK" panose="03000509000000000000" pitchFamily="65" charset="-122"/>
                <a:ea typeface="方正楷体_GBK" panose="03000509000000000000" pitchFamily="65" charset="-122"/>
              </a:rPr>
              <a:t>，以及行车制动的状态），</a:t>
            </a:r>
            <a:r>
              <a:rPr lang="en-US" altLang="zh-CN" sz="2000" dirty="0">
                <a:latin typeface="方正楷体_GBK" panose="03000509000000000000" pitchFamily="65" charset="-122"/>
                <a:ea typeface="方正楷体_GBK" panose="03000509000000000000" pitchFamily="65" charset="-122"/>
              </a:rPr>
              <a:t>EPB</a:t>
            </a:r>
            <a:r>
              <a:rPr lang="zh-CN" altLang="en-US" sz="2000" dirty="0">
                <a:latin typeface="方正楷体_GBK" panose="03000509000000000000" pitchFamily="65" charset="-122"/>
                <a:ea typeface="方正楷体_GBK" panose="03000509000000000000" pitchFamily="65" charset="-122"/>
              </a:rPr>
              <a:t>系统工作制动锁止车辆。释放驻车制动时，启动开关处于</a:t>
            </a:r>
            <a:r>
              <a:rPr lang="en-US" altLang="zh-CN" sz="2000" dirty="0">
                <a:latin typeface="方正楷体_GBK" panose="03000509000000000000" pitchFamily="65" charset="-122"/>
                <a:ea typeface="方正楷体_GBK" panose="03000509000000000000" pitchFamily="65" charset="-122"/>
              </a:rPr>
              <a:t>ON</a:t>
            </a:r>
            <a:r>
              <a:rPr lang="zh-CN" altLang="en-US" sz="2000" dirty="0">
                <a:latin typeface="方正楷体_GBK" panose="03000509000000000000" pitchFamily="65" charset="-122"/>
                <a:ea typeface="方正楷体_GBK" panose="03000509000000000000" pitchFamily="65" charset="-122"/>
              </a:rPr>
              <a:t>位置（电机机工作或不工作均可），踩下行车制动踏板，拉起</a:t>
            </a:r>
            <a:r>
              <a:rPr lang="en-US" altLang="zh-CN" sz="2000" dirty="0">
                <a:latin typeface="方正楷体_GBK" panose="03000509000000000000" pitchFamily="65" charset="-122"/>
                <a:ea typeface="方正楷体_GBK" panose="03000509000000000000" pitchFamily="65" charset="-122"/>
              </a:rPr>
              <a:t>EPB</a:t>
            </a:r>
            <a:r>
              <a:rPr lang="zh-CN" altLang="en-US" sz="2000" dirty="0">
                <a:latin typeface="方正楷体_GBK" panose="03000509000000000000" pitchFamily="65" charset="-122"/>
                <a:ea typeface="方正楷体_GBK" panose="03000509000000000000" pitchFamily="65" charset="-122"/>
              </a:rPr>
              <a:t>开关，</a:t>
            </a:r>
            <a:r>
              <a:rPr lang="en-US" altLang="zh-CN" sz="2000" dirty="0">
                <a:latin typeface="方正楷体_GBK" panose="03000509000000000000" pitchFamily="65" charset="-122"/>
                <a:ea typeface="方正楷体_GBK" panose="03000509000000000000" pitchFamily="65" charset="-122"/>
              </a:rPr>
              <a:t>EPB</a:t>
            </a:r>
            <a:r>
              <a:rPr lang="zh-CN" altLang="en-US" sz="2000" dirty="0">
                <a:latin typeface="方正楷体_GBK" panose="03000509000000000000" pitchFamily="65" charset="-122"/>
                <a:ea typeface="方正楷体_GBK" panose="03000509000000000000" pitchFamily="65" charset="-122"/>
              </a:rPr>
              <a:t>系统停止制动锁止。当然如果车辆的前机舱盖和后备箱盖以及</a:t>
            </a:r>
            <a:r>
              <a:rPr lang="en-US" altLang="zh-CN" sz="2000" dirty="0">
                <a:latin typeface="方正楷体_GBK" panose="03000509000000000000" pitchFamily="65" charset="-122"/>
                <a:ea typeface="方正楷体_GBK" panose="03000509000000000000" pitchFamily="65" charset="-122"/>
              </a:rPr>
              <a:t>4</a:t>
            </a:r>
            <a:r>
              <a:rPr lang="zh-CN" altLang="en-US" sz="2000" dirty="0">
                <a:latin typeface="方正楷体_GBK" panose="03000509000000000000" pitchFamily="65" charset="-122"/>
                <a:ea typeface="方正楷体_GBK" panose="03000509000000000000" pitchFamily="65" charset="-122"/>
              </a:rPr>
              <a:t>个车门都是</a:t>
            </a:r>
            <a:r>
              <a:rPr lang="en-US" altLang="zh-CN" sz="2000" dirty="0">
                <a:latin typeface="方正楷体_GBK" panose="03000509000000000000" pitchFamily="65" charset="-122"/>
                <a:ea typeface="方正楷体_GBK" panose="03000509000000000000" pitchFamily="65" charset="-122"/>
              </a:rPr>
              <a:t>OFF</a:t>
            </a:r>
            <a:r>
              <a:rPr lang="zh-CN" altLang="en-US" sz="2000" dirty="0">
                <a:latin typeface="方正楷体_GBK" panose="03000509000000000000" pitchFamily="65" charset="-122"/>
                <a:ea typeface="方正楷体_GBK" panose="03000509000000000000" pitchFamily="65" charset="-122"/>
              </a:rPr>
              <a:t>状态时，换档杆从</a:t>
            </a:r>
            <a:r>
              <a:rPr lang="en-US" altLang="zh-CN" sz="2000" dirty="0">
                <a:latin typeface="方正楷体_GBK" panose="03000509000000000000" pitchFamily="65" charset="-122"/>
                <a:ea typeface="方正楷体_GBK" panose="03000509000000000000" pitchFamily="65" charset="-122"/>
              </a:rPr>
              <a:t>P</a:t>
            </a:r>
            <a:r>
              <a:rPr lang="zh-CN" altLang="en-US" sz="2000" dirty="0">
                <a:latin typeface="方正楷体_GBK" panose="03000509000000000000" pitchFamily="65" charset="-122"/>
                <a:ea typeface="方正楷体_GBK" panose="03000509000000000000" pitchFamily="65" charset="-122"/>
              </a:rPr>
              <a:t>位移到</a:t>
            </a:r>
            <a:r>
              <a:rPr lang="en-US" altLang="zh-CN" sz="2000" dirty="0">
                <a:latin typeface="方正楷体_GBK" panose="03000509000000000000" pitchFamily="65" charset="-122"/>
                <a:ea typeface="方正楷体_GBK" panose="03000509000000000000" pitchFamily="65" charset="-122"/>
              </a:rPr>
              <a:t>R</a:t>
            </a:r>
            <a:r>
              <a:rPr lang="zh-CN" altLang="en-US" sz="2000" dirty="0">
                <a:latin typeface="方正楷体_GBK" panose="03000509000000000000" pitchFamily="65" charset="-122"/>
                <a:ea typeface="方正楷体_GBK" panose="03000509000000000000" pitchFamily="65" charset="-122"/>
              </a:rPr>
              <a:t>位或</a:t>
            </a:r>
            <a:r>
              <a:rPr lang="en-US" altLang="zh-CN" sz="2000" dirty="0">
                <a:latin typeface="方正楷体_GBK" panose="03000509000000000000" pitchFamily="65" charset="-122"/>
                <a:ea typeface="方正楷体_GBK" panose="03000509000000000000" pitchFamily="65" charset="-122"/>
              </a:rPr>
              <a:t>D</a:t>
            </a:r>
            <a:r>
              <a:rPr lang="zh-CN" altLang="en-US" sz="2000" dirty="0">
                <a:latin typeface="方正楷体_GBK" panose="03000509000000000000" pitchFamily="65" charset="-122"/>
                <a:ea typeface="方正楷体_GBK" panose="03000509000000000000" pitchFamily="65" charset="-122"/>
              </a:rPr>
              <a:t>位时，</a:t>
            </a:r>
            <a:r>
              <a:rPr lang="en-US" altLang="zh-CN" sz="2000" dirty="0">
                <a:latin typeface="方正楷体_GBK" panose="03000509000000000000" pitchFamily="65" charset="-122"/>
                <a:ea typeface="方正楷体_GBK" panose="03000509000000000000" pitchFamily="65" charset="-122"/>
              </a:rPr>
              <a:t>EPB</a:t>
            </a:r>
            <a:r>
              <a:rPr lang="zh-CN" altLang="en-US" sz="2000" dirty="0">
                <a:latin typeface="方正楷体_GBK" panose="03000509000000000000" pitchFamily="65" charset="-122"/>
                <a:ea typeface="方正楷体_GBK" panose="03000509000000000000" pitchFamily="65" charset="-122"/>
              </a:rPr>
              <a:t>系统也会自动释放。</a:t>
            </a:r>
          </a:p>
          <a:p>
            <a:pPr>
              <a:lnSpc>
                <a:spcPct val="150000"/>
              </a:lnSpc>
            </a:pPr>
            <a:endParaRPr lang="zh-CN" altLang="en-US" sz="2000"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3896272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7584831"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拓展知识 </a:t>
            </a:r>
            <a:r>
              <a:rPr lang="en-US" altLang="zh-CN" sz="2800" dirty="0">
                <a:latin typeface="方正黑体_GBK" panose="03000509000000000000" pitchFamily="65" charset="-122"/>
                <a:ea typeface="方正黑体_GBK" panose="03000509000000000000" pitchFamily="65" charset="-122"/>
              </a:rPr>
              <a:t>EPB</a:t>
            </a:r>
            <a:r>
              <a:rPr lang="zh-CN" altLang="en-US" sz="2800" dirty="0">
                <a:latin typeface="方正黑体_GBK" panose="03000509000000000000" pitchFamily="65" charset="-122"/>
                <a:ea typeface="方正黑体_GBK" panose="03000509000000000000" pitchFamily="65" charset="-122"/>
              </a:rPr>
              <a:t>电子驻车制动</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988906"/>
            <a:ext cx="1125649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a:t>
            </a:r>
            <a:r>
              <a:rPr lang="en-US" altLang="zh-CN" sz="2400" dirty="0">
                <a:latin typeface="方正黑体_GBK" panose="03000509000000000000" pitchFamily="65" charset="-122"/>
                <a:ea typeface="方正黑体_GBK" panose="03000509000000000000" pitchFamily="65" charset="-122"/>
              </a:rPr>
              <a:t>EPB</a:t>
            </a:r>
            <a:r>
              <a:rPr lang="zh-CN" altLang="en-US" sz="2400" dirty="0">
                <a:latin typeface="方正黑体_GBK" panose="03000509000000000000" pitchFamily="65" charset="-122"/>
                <a:ea typeface="方正黑体_GBK" panose="03000509000000000000" pitchFamily="65" charset="-122"/>
              </a:rPr>
              <a:t>系统工作原理</a:t>
            </a:r>
            <a:endParaRPr lang="en-US" altLang="zh-CN" sz="2400" dirty="0">
              <a:latin typeface="方正黑体_GBK" panose="03000509000000000000" pitchFamily="65" charset="-122"/>
              <a:ea typeface="方正黑体_GBK" panose="03000509000000000000" pitchFamily="65" charset="-122"/>
            </a:endParaRPr>
          </a:p>
        </p:txBody>
      </p:sp>
      <p:sp>
        <p:nvSpPr>
          <p:cNvPr id="5" name="矩形 4">
            <a:extLst>
              <a:ext uri="{FF2B5EF4-FFF2-40B4-BE49-F238E27FC236}">
                <a16:creationId xmlns:a16="http://schemas.microsoft.com/office/drawing/2014/main" id="{9497ADF9-B4AA-4B31-8706-A82051D38477}"/>
              </a:ext>
            </a:extLst>
          </p:cNvPr>
          <p:cNvSpPr/>
          <p:nvPr/>
        </p:nvSpPr>
        <p:spPr>
          <a:xfrm>
            <a:off x="644770" y="2651019"/>
            <a:ext cx="9047870" cy="3271729"/>
          </a:xfrm>
          <a:prstGeom prst="rect">
            <a:avLst/>
          </a:prstGeom>
        </p:spPr>
        <p:txBody>
          <a:bodyPr wrap="square">
            <a:spAutoFit/>
          </a:bodyPr>
          <a:lstStyle/>
          <a:p>
            <a:pPr marL="342900" indent="-342900">
              <a:lnSpc>
                <a:spcPct val="150000"/>
              </a:lnSpc>
              <a:buFont typeface="Arial" panose="020B0604020202020204" pitchFamily="34" charset="0"/>
              <a:buChar char="•"/>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动态应急制动</a:t>
            </a:r>
          </a:p>
          <a:p>
            <a:pPr>
              <a:lnSpc>
                <a:spcPct val="150000"/>
              </a:lnSpc>
            </a:pPr>
            <a:r>
              <a:rPr lang="zh-CN" altLang="en-US" sz="2000" dirty="0">
                <a:latin typeface="方正楷体_GBK" panose="03000509000000000000" pitchFamily="65" charset="-122"/>
                <a:ea typeface="方正楷体_GBK" panose="03000509000000000000" pitchFamily="65" charset="-122"/>
              </a:rPr>
              <a:t>车辆在行驶过程中，驾驶员按下</a:t>
            </a:r>
            <a:r>
              <a:rPr lang="en-US" altLang="zh-CN" sz="2000" dirty="0">
                <a:latin typeface="方正楷体_GBK" panose="03000509000000000000" pitchFamily="65" charset="-122"/>
                <a:ea typeface="方正楷体_GBK" panose="03000509000000000000" pitchFamily="65" charset="-122"/>
              </a:rPr>
              <a:t>EPB</a:t>
            </a:r>
            <a:r>
              <a:rPr lang="zh-CN" altLang="en-US" sz="2000" dirty="0">
                <a:latin typeface="方正楷体_GBK" panose="03000509000000000000" pitchFamily="65" charset="-122"/>
                <a:ea typeface="方正楷体_GBK" panose="03000509000000000000" pitchFamily="65" charset="-122"/>
              </a:rPr>
              <a:t>开关，</a:t>
            </a:r>
            <a:r>
              <a:rPr lang="en-US" altLang="zh-CN" sz="2000" dirty="0">
                <a:latin typeface="方正楷体_GBK" panose="03000509000000000000" pitchFamily="65" charset="-122"/>
                <a:ea typeface="方正楷体_GBK" panose="03000509000000000000" pitchFamily="65" charset="-122"/>
              </a:rPr>
              <a:t>EPB</a:t>
            </a:r>
            <a:r>
              <a:rPr lang="zh-CN" altLang="en-US" sz="2000" dirty="0">
                <a:latin typeface="方正楷体_GBK" panose="03000509000000000000" pitchFamily="65" charset="-122"/>
                <a:ea typeface="方正楷体_GBK" panose="03000509000000000000" pitchFamily="65" charset="-122"/>
              </a:rPr>
              <a:t>控制单元收到开关信号后通过数据总线要求</a:t>
            </a:r>
            <a:r>
              <a:rPr lang="en-US" altLang="zh-CN" sz="2000" dirty="0">
                <a:latin typeface="方正楷体_GBK" panose="03000509000000000000" pitchFamily="65" charset="-122"/>
                <a:ea typeface="方正楷体_GBK" panose="03000509000000000000" pitchFamily="65" charset="-122"/>
              </a:rPr>
              <a:t>ESP</a:t>
            </a:r>
            <a:r>
              <a:rPr lang="zh-CN" altLang="en-US" sz="2000" dirty="0">
                <a:latin typeface="方正楷体_GBK" panose="03000509000000000000" pitchFamily="65" charset="-122"/>
                <a:ea typeface="方正楷体_GBK" panose="03000509000000000000" pitchFamily="65" charset="-122"/>
              </a:rPr>
              <a:t>系统控制行车制动，如果行车制动系统或是</a:t>
            </a:r>
            <a:r>
              <a:rPr lang="en-US" altLang="zh-CN" sz="2000" dirty="0">
                <a:latin typeface="方正楷体_GBK" panose="03000509000000000000" pitchFamily="65" charset="-122"/>
                <a:ea typeface="方正楷体_GBK" panose="03000509000000000000" pitchFamily="65" charset="-122"/>
              </a:rPr>
              <a:t>ESP</a:t>
            </a:r>
            <a:r>
              <a:rPr lang="zh-CN" altLang="en-US" sz="2000" dirty="0">
                <a:latin typeface="方正楷体_GBK" panose="03000509000000000000" pitchFamily="65" charset="-122"/>
                <a:ea typeface="方正楷体_GBK" panose="03000509000000000000" pitchFamily="65" charset="-122"/>
              </a:rPr>
              <a:t>系统故障，由</a:t>
            </a:r>
            <a:r>
              <a:rPr lang="en-US" altLang="zh-CN" sz="2000" dirty="0">
                <a:latin typeface="方正楷体_GBK" panose="03000509000000000000" pitchFamily="65" charset="-122"/>
                <a:ea typeface="方正楷体_GBK" panose="03000509000000000000" pitchFamily="65" charset="-122"/>
              </a:rPr>
              <a:t>EPB</a:t>
            </a:r>
            <a:r>
              <a:rPr lang="zh-CN" altLang="en-US" sz="2000" dirty="0">
                <a:latin typeface="方正楷体_GBK" panose="03000509000000000000" pitchFamily="65" charset="-122"/>
                <a:ea typeface="方正楷体_GBK" panose="03000509000000000000" pitchFamily="65" charset="-122"/>
              </a:rPr>
              <a:t>控制单元直接控制驻车制动系统工作（仅限于后轮）来应对这种紧急情况。</a:t>
            </a:r>
            <a:r>
              <a:rPr lang="en-US" altLang="zh-CN" sz="2000" dirty="0">
                <a:latin typeface="方正楷体_GBK" panose="03000509000000000000" pitchFamily="65" charset="-122"/>
                <a:ea typeface="方正楷体_GBK" panose="03000509000000000000" pitchFamily="65" charset="-122"/>
              </a:rPr>
              <a:t>EPB</a:t>
            </a:r>
            <a:r>
              <a:rPr lang="zh-CN" altLang="en-US" sz="2000" dirty="0">
                <a:latin typeface="方正楷体_GBK" panose="03000509000000000000" pitchFamily="65" charset="-122"/>
                <a:ea typeface="方正楷体_GBK" panose="03000509000000000000" pitchFamily="65" charset="-122"/>
              </a:rPr>
              <a:t>系统的动态制动控制是持续进行的，直到松开</a:t>
            </a:r>
            <a:r>
              <a:rPr lang="en-US" altLang="zh-CN" sz="2000" dirty="0">
                <a:latin typeface="方正楷体_GBK" panose="03000509000000000000" pitchFamily="65" charset="-122"/>
                <a:ea typeface="方正楷体_GBK" panose="03000509000000000000" pitchFamily="65" charset="-122"/>
              </a:rPr>
              <a:t>EPB</a:t>
            </a:r>
            <a:r>
              <a:rPr lang="zh-CN" altLang="en-US" sz="2000" dirty="0">
                <a:latin typeface="方正楷体_GBK" panose="03000509000000000000" pitchFamily="65" charset="-122"/>
                <a:ea typeface="方正楷体_GBK" panose="03000509000000000000" pitchFamily="65" charset="-122"/>
              </a:rPr>
              <a:t>开关为止。在动态制动工作期间，驻车制动警告灯将会一直闪烁。</a:t>
            </a:r>
          </a:p>
          <a:p>
            <a:pPr>
              <a:lnSpc>
                <a:spcPct val="150000"/>
              </a:lnSpc>
            </a:pPr>
            <a:endParaRPr lang="zh-CN" altLang="en-US" sz="2000"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1437431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7584831"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拓展知识 </a:t>
            </a:r>
            <a:r>
              <a:rPr lang="en-US" altLang="zh-CN" sz="2800" dirty="0">
                <a:latin typeface="方正黑体_GBK" panose="03000509000000000000" pitchFamily="65" charset="-122"/>
                <a:ea typeface="方正黑体_GBK" panose="03000509000000000000" pitchFamily="65" charset="-122"/>
              </a:rPr>
              <a:t>EPB</a:t>
            </a:r>
            <a:r>
              <a:rPr lang="zh-CN" altLang="en-US" sz="2800" dirty="0">
                <a:latin typeface="方正黑体_GBK" panose="03000509000000000000" pitchFamily="65" charset="-122"/>
                <a:ea typeface="方正黑体_GBK" panose="03000509000000000000" pitchFamily="65" charset="-122"/>
              </a:rPr>
              <a:t>电子驻车制动</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988906"/>
            <a:ext cx="1125649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a:t>
            </a:r>
            <a:r>
              <a:rPr lang="en-US" altLang="zh-CN" sz="2400" dirty="0">
                <a:latin typeface="方正黑体_GBK" panose="03000509000000000000" pitchFamily="65" charset="-122"/>
                <a:ea typeface="方正黑体_GBK" panose="03000509000000000000" pitchFamily="65" charset="-122"/>
              </a:rPr>
              <a:t>EPB</a:t>
            </a:r>
            <a:r>
              <a:rPr lang="zh-CN" altLang="en-US" sz="2400" dirty="0">
                <a:latin typeface="方正黑体_GBK" panose="03000509000000000000" pitchFamily="65" charset="-122"/>
                <a:ea typeface="方正黑体_GBK" panose="03000509000000000000" pitchFamily="65" charset="-122"/>
              </a:rPr>
              <a:t>系统工作原理</a:t>
            </a:r>
            <a:endParaRPr lang="en-US" altLang="zh-CN" sz="2400" dirty="0">
              <a:latin typeface="方正黑体_GBK" panose="03000509000000000000" pitchFamily="65" charset="-122"/>
              <a:ea typeface="方正黑体_GBK" panose="03000509000000000000" pitchFamily="65" charset="-122"/>
            </a:endParaRPr>
          </a:p>
        </p:txBody>
      </p:sp>
      <p:sp>
        <p:nvSpPr>
          <p:cNvPr id="5" name="矩形 4">
            <a:extLst>
              <a:ext uri="{FF2B5EF4-FFF2-40B4-BE49-F238E27FC236}">
                <a16:creationId xmlns:a16="http://schemas.microsoft.com/office/drawing/2014/main" id="{9497ADF9-B4AA-4B31-8706-A82051D38477}"/>
              </a:ext>
            </a:extLst>
          </p:cNvPr>
          <p:cNvSpPr/>
          <p:nvPr/>
        </p:nvSpPr>
        <p:spPr>
          <a:xfrm>
            <a:off x="644770" y="2651019"/>
            <a:ext cx="9047870" cy="3271729"/>
          </a:xfrm>
          <a:prstGeom prst="rect">
            <a:avLst/>
          </a:prstGeom>
        </p:spPr>
        <p:txBody>
          <a:bodyPr wrap="square">
            <a:spAutoFit/>
          </a:bodyPr>
          <a:lstStyle/>
          <a:p>
            <a:pPr marL="342900" indent="-342900">
              <a:lnSpc>
                <a:spcPct val="150000"/>
              </a:lnSpc>
              <a:buFont typeface="Arial" panose="020B0604020202020204" pitchFamily="34" charset="0"/>
              <a:buChar char="•"/>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坡道驻车及辅助</a:t>
            </a:r>
          </a:p>
          <a:p>
            <a:pPr>
              <a:lnSpc>
                <a:spcPct val="150000"/>
              </a:lnSpc>
            </a:pPr>
            <a:r>
              <a:rPr lang="zh-CN" altLang="en-US" sz="2000" dirty="0">
                <a:latin typeface="方正楷体_GBK" panose="03000509000000000000" pitchFamily="65" charset="-122"/>
                <a:ea typeface="方正楷体_GBK" panose="03000509000000000000" pitchFamily="65" charset="-122"/>
              </a:rPr>
              <a:t>坡道驻车时，</a:t>
            </a:r>
            <a:r>
              <a:rPr lang="en-US" altLang="zh-CN" sz="2000" dirty="0">
                <a:latin typeface="方正楷体_GBK" panose="03000509000000000000" pitchFamily="65" charset="-122"/>
                <a:ea typeface="方正楷体_GBK" panose="03000509000000000000" pitchFamily="65" charset="-122"/>
              </a:rPr>
              <a:t>EPB</a:t>
            </a:r>
            <a:r>
              <a:rPr lang="zh-CN" altLang="en-US" sz="2000" dirty="0">
                <a:latin typeface="方正楷体_GBK" panose="03000509000000000000" pitchFamily="65" charset="-122"/>
                <a:ea typeface="方正楷体_GBK" panose="03000509000000000000" pitchFamily="65" charset="-122"/>
              </a:rPr>
              <a:t>会根据集成在液压电子控制模块中的纵向加速度传感器来测算坡度，从而计算出车辆在斜坡上由于重力而产生的下滑力，</a:t>
            </a:r>
            <a:r>
              <a:rPr lang="en-US" altLang="zh-CN" sz="2000" dirty="0">
                <a:latin typeface="方正楷体_GBK" panose="03000509000000000000" pitchFamily="65" charset="-122"/>
                <a:ea typeface="方正楷体_GBK" panose="03000509000000000000" pitchFamily="65" charset="-122"/>
              </a:rPr>
              <a:t>EPB</a:t>
            </a:r>
            <a:r>
              <a:rPr lang="zh-CN" altLang="en-US" sz="2000" dirty="0">
                <a:latin typeface="方正楷体_GBK" panose="03000509000000000000" pitchFamily="65" charset="-122"/>
                <a:ea typeface="方正楷体_GBK" panose="03000509000000000000" pitchFamily="65" charset="-122"/>
              </a:rPr>
              <a:t>系统就会对后轮施加制动力平衡下滑，实现坡道驻车。</a:t>
            </a:r>
          </a:p>
          <a:p>
            <a:pPr>
              <a:lnSpc>
                <a:spcPct val="150000"/>
              </a:lnSpc>
            </a:pPr>
            <a:r>
              <a:rPr lang="zh-CN" altLang="en-US" sz="2000" dirty="0">
                <a:latin typeface="方正楷体_GBK" panose="03000509000000000000" pitchFamily="65" charset="-122"/>
                <a:ea typeface="方正楷体_GBK" panose="03000509000000000000" pitchFamily="65" charset="-122"/>
              </a:rPr>
              <a:t>当车辆坡道起步时，</a:t>
            </a:r>
            <a:r>
              <a:rPr lang="en-US" altLang="zh-CN" sz="2000" dirty="0">
                <a:latin typeface="方正楷体_GBK" panose="03000509000000000000" pitchFamily="65" charset="-122"/>
                <a:ea typeface="方正楷体_GBK" panose="03000509000000000000" pitchFamily="65" charset="-122"/>
              </a:rPr>
              <a:t>EPB</a:t>
            </a:r>
            <a:r>
              <a:rPr lang="zh-CN" altLang="en-US" sz="2000" dirty="0">
                <a:latin typeface="方正楷体_GBK" panose="03000509000000000000" pitchFamily="65" charset="-122"/>
                <a:ea typeface="方正楷体_GBK" panose="03000509000000000000" pitchFamily="65" charset="-122"/>
              </a:rPr>
              <a:t>坡道辅助功能会根据坡道角度。驱动电机转矩、加速踏板位置、档位等信息来计算释放时机，当车辆的牵引力大于下滑力的时候，自动释放驻车制动，辅助坡道起步。</a:t>
            </a:r>
          </a:p>
        </p:txBody>
      </p:sp>
    </p:spTree>
    <p:extLst>
      <p:ext uri="{BB962C8B-B14F-4D97-AF65-F5344CB8AC3E}">
        <p14:creationId xmlns:p14="http://schemas.microsoft.com/office/powerpoint/2010/main" val="4201509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DDCCB506-498A-45F4-8ACD-F4360874ABED}"/>
              </a:ext>
            </a:extLst>
          </p:cNvPr>
          <p:cNvSpPr/>
          <p:nvPr/>
        </p:nvSpPr>
        <p:spPr>
          <a:xfrm>
            <a:off x="5311169" y="2967335"/>
            <a:ext cx="1569660" cy="923330"/>
          </a:xfrm>
          <a:prstGeom prst="rect">
            <a:avLst/>
          </a:prstGeom>
          <a:noFill/>
        </p:spPr>
        <p:txBody>
          <a:bodyPr wrap="none" lIns="91440" tIns="45720" rIns="91440" bIns="45720">
            <a:spAutoFit/>
          </a:bodyPr>
          <a:lstStyle/>
          <a:p>
            <a:pPr algn="ctr"/>
            <a:r>
              <a:rPr lang="zh-CN" altLang="en-US" sz="5400" b="0" cap="none" spc="0" dirty="0">
                <a:ln w="0"/>
                <a:solidFill>
                  <a:schemeClr val="accent1"/>
                </a:solidFill>
                <a:effectLst>
                  <a:outerShdw blurRad="38100" dist="25400" dir="5400000" algn="ctr" rotWithShape="0">
                    <a:srgbClr val="6E747A">
                      <a:alpha val="43000"/>
                    </a:srgbClr>
                  </a:outerShdw>
                </a:effectLst>
              </a:rPr>
              <a:t>谢谢</a:t>
            </a:r>
          </a:p>
        </p:txBody>
      </p:sp>
    </p:spTree>
    <p:extLst>
      <p:ext uri="{BB962C8B-B14F-4D97-AF65-F5344CB8AC3E}">
        <p14:creationId xmlns:p14="http://schemas.microsoft.com/office/powerpoint/2010/main" val="2188708464"/>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13611</TotalTime>
  <Words>547</Words>
  <Application>Microsoft Office PowerPoint</Application>
  <PresentationFormat>宽屏</PresentationFormat>
  <Paragraphs>27</Paragraphs>
  <Slides>8</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8</vt:i4>
      </vt:variant>
    </vt:vector>
  </HeadingPairs>
  <TitlesOfParts>
    <vt:vector size="13" baseType="lpstr">
      <vt:lpstr>等线</vt:lpstr>
      <vt:lpstr>方正黑体_GBK</vt:lpstr>
      <vt:lpstr>方正楷体_GBK</vt:lpstr>
      <vt:lpstr>Arial</vt:lpstr>
      <vt:lpstr>Office 主题​​</vt:lpstr>
      <vt:lpstr>拓展知识 EPB电子驻车制动</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lwk</dc:creator>
  <cp:lastModifiedBy>lwk</cp:lastModifiedBy>
  <cp:revision>143</cp:revision>
  <dcterms:created xsi:type="dcterms:W3CDTF">2020-03-16T09:44:54Z</dcterms:created>
  <dcterms:modified xsi:type="dcterms:W3CDTF">2025-09-06T07:40:34Z</dcterms:modified>
</cp:coreProperties>
</file>